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5B5B3-6296-4EF4-82F6-7094993398A5}" type="datetimeFigureOut">
              <a:rPr lang="ru-RU" smtClean="0"/>
              <a:t>31.08.2010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866ED-F3D4-47B9-A9C1-0F905D3F358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866ED-F3D4-47B9-A9C1-0F905D3F3589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6F54-543B-4558-B054-01967A480753}" type="datetimeFigureOut">
              <a:rPr lang="ru-RU" smtClean="0"/>
              <a:t>31.08.2010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B70EAB4-B2F1-48DE-9C87-650B0FE957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6F54-543B-4558-B054-01967A480753}" type="datetimeFigureOut">
              <a:rPr lang="ru-RU" smtClean="0"/>
              <a:t>31.08.2010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0EAB4-B2F1-48DE-9C87-650B0FE957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6F54-543B-4558-B054-01967A480753}" type="datetimeFigureOut">
              <a:rPr lang="ru-RU" smtClean="0"/>
              <a:t>31.08.2010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0EAB4-B2F1-48DE-9C87-650B0FE957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6F54-543B-4558-B054-01967A480753}" type="datetimeFigureOut">
              <a:rPr lang="ru-RU" smtClean="0"/>
              <a:t>31.08.2010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B70EAB4-B2F1-48DE-9C87-650B0FE957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6F54-543B-4558-B054-01967A480753}" type="datetimeFigureOut">
              <a:rPr lang="ru-RU" smtClean="0"/>
              <a:t>31.08.2010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0EAB4-B2F1-48DE-9C87-650B0FE9579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6F54-543B-4558-B054-01967A480753}" type="datetimeFigureOut">
              <a:rPr lang="ru-RU" smtClean="0"/>
              <a:t>31.08.2010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0EAB4-B2F1-48DE-9C87-650B0FE957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6F54-543B-4558-B054-01967A480753}" type="datetimeFigureOut">
              <a:rPr lang="ru-RU" smtClean="0"/>
              <a:t>31.08.2010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B70EAB4-B2F1-48DE-9C87-650B0FE9579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6F54-543B-4558-B054-01967A480753}" type="datetimeFigureOut">
              <a:rPr lang="ru-RU" smtClean="0"/>
              <a:t>31.08.2010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0EAB4-B2F1-48DE-9C87-650B0FE957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6F54-543B-4558-B054-01967A480753}" type="datetimeFigureOut">
              <a:rPr lang="ru-RU" smtClean="0"/>
              <a:t>31.08.2010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0EAB4-B2F1-48DE-9C87-650B0FE957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6F54-543B-4558-B054-01967A480753}" type="datetimeFigureOut">
              <a:rPr lang="ru-RU" smtClean="0"/>
              <a:t>31.08.2010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0EAB4-B2F1-48DE-9C87-650B0FE957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6F54-543B-4558-B054-01967A480753}" type="datetimeFigureOut">
              <a:rPr lang="ru-RU" smtClean="0"/>
              <a:t>31.08.2010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0EAB4-B2F1-48DE-9C87-650B0FE9579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D4F6F54-543B-4558-B054-01967A480753}" type="datetimeFigureOut">
              <a:rPr lang="ru-RU" smtClean="0"/>
              <a:t>31.08.2010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B70EAB4-B2F1-48DE-9C87-650B0FE9579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014.radikal.ru/0909/4a/04382660a0d8.jpg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nerungri.edu.ru/muuo/pweb/vmobiblnew/img/4/foto/1sent7777.jpg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g7.kmyard.ru/images/000/134/43G/89b3d20a720642418de024c523b9dcd8_big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lh5.ggpht.com/_X4FRr5iOceQ/Sp3xpdZm-YI/AAAAAAAABgw/QzJ5JeBOUGM/s512/332778967.jp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nl=1&amp;rpt=simage&amp;text=%D0%BA%D0%B0%D1%80%D1%82%D0%B8%D0%BD%D0%BA%D0%B8%20%D0%BF%D0%BE%D1%81%D0%B2%D1%8F%D1%89%D0%B5%D0%BD%D0%BD%D1%8B%D0%B5%20%D0%B3%D0%BE%D0%B4%D1%83%20%D1%83%D1%87%D0%B8%D1%82%D0%B5%D0%BB%D1%8F&amp;img_url=www.novosergievka.ru/image/rsm/logotip2010.jpg&amp;spsite=fake-050-3096050.ru&amp;p=2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nl=1&amp;rpt=simage&amp;text=%D0%BA%D0%B0%D1%80%D1%82%D0%B8%D0%BD%D0%BA%D0%B8%20%D0%BF%D0%BE%D1%81%D0%B2%D1%8F%D1%89%D0%B5%D0%BD%D0%BD%D1%8B%D0%B5%20%D0%B3%D0%BE%D0%B4%D1%83%20%D1%83%D1%87%D0%B8%D1%82%D0%B5%D0%BB%D1%8F&amp;img_url=www.e-generator.ru/files/god/1585-2133628.jpeg&amp;spsite=fake-024-11581401.ru&amp;p=11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ed=1&amp;rpt=simage&amp;text=%D0%BA%D0%B0%D1%80%D1%82%D0%B8%D0%BD%D0%BA%D0%B8%20-%20%D0%BB%D1%8B%D0%B6%D0%B8&amp;img_url=www.spbtatarlar.ru/images/fotos/fotos/57509478.jpg&amp;spsite=fake-024-10038233.ru&amp;p=3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hyperlink" Target="http://images.yandex.ru/yandsearch?ed=1&amp;rpt=simage&amp;text=%D0%BA%D0%B0%D1%80%D1%82%D0%B8%D0%BD%D0%BA%D0%B8%20-%20%D0%B3%D0%B0%D0%BD%D1%82%D0%B5%D0%BB%D0%B8&amp;img_url=www.sportmarket.narod.ru/jelez_ris_b/gant_4.jpg&amp;spsite=fake-050-7870551.ru&amp;p=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ed=1&amp;rpt=simage&amp;text=%D0%BA%D0%B0%D1%80%D1%82%D0%B8%D0%BD%D0%BA%D0%B0%20%D0%BE%D1%81%D0%B5%D0%BD%D0%BD%D0%B8%D0%B9%20%D0%BB%D0%B5%D1%81&amp;img_url=static.diary.ru/userdir/8/7/9/0/87909/34375438.jpg&amp;spsite=fake-063-10340475.ru&amp;p=5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С НОВЫМ УЧЕБНЫМ ГОДОМ !!!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endParaRPr lang="ru-RU" sz="3200" dirty="0" smtClean="0"/>
          </a:p>
          <a:p>
            <a:pPr algn="ctr"/>
            <a:r>
              <a:rPr lang="ru-RU" sz="3200" dirty="0" smtClean="0"/>
              <a:t>Давайте смеяться, </a:t>
            </a:r>
          </a:p>
          <a:p>
            <a:pPr algn="ctr"/>
            <a:r>
              <a:rPr lang="ru-RU" sz="3200" dirty="0" smtClean="0"/>
              <a:t>Давайте дружить, </a:t>
            </a:r>
          </a:p>
          <a:p>
            <a:pPr algn="ctr"/>
            <a:r>
              <a:rPr lang="ru-RU" sz="3200" dirty="0" smtClean="0"/>
              <a:t>Давайте учиться, </a:t>
            </a:r>
          </a:p>
          <a:p>
            <a:pPr algn="ctr"/>
            <a:r>
              <a:rPr lang="ru-RU" sz="3200" dirty="0" smtClean="0"/>
              <a:t>И весело жить!!!</a:t>
            </a:r>
            <a:endParaRPr lang="ru-RU" sz="3200" dirty="0"/>
          </a:p>
        </p:txBody>
      </p:sp>
      <p:pic>
        <p:nvPicPr>
          <p:cNvPr id="9" name="i-main-pic" descr="Картинка 2 из 10719">
            <a:hlinkClick r:id="rId2" tgtFrame="_blank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75" y="1600200"/>
            <a:ext cx="31464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B0F0"/>
                </a:solidFill>
              </a:rPr>
              <a:t>Что необходимо для хорошей учебы?</a:t>
            </a: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Желание</a:t>
            </a:r>
          </a:p>
          <a:p>
            <a:r>
              <a:rPr lang="ru-RU" dirty="0" smtClean="0"/>
              <a:t>Любознательность</a:t>
            </a:r>
            <a:endParaRPr lang="ru-RU" dirty="0" smtClean="0"/>
          </a:p>
          <a:p>
            <a:r>
              <a:rPr lang="ru-RU" dirty="0" smtClean="0"/>
              <a:t>Терпение</a:t>
            </a:r>
          </a:p>
          <a:p>
            <a:r>
              <a:rPr lang="ru-RU" dirty="0" smtClean="0"/>
              <a:t>Трудолюбие</a:t>
            </a:r>
          </a:p>
          <a:p>
            <a:r>
              <a:rPr lang="ru-RU" dirty="0" smtClean="0"/>
              <a:t>Усидчивость</a:t>
            </a:r>
          </a:p>
          <a:p>
            <a:r>
              <a:rPr lang="ru-RU" dirty="0" smtClean="0"/>
              <a:t>Здоровье </a:t>
            </a:r>
            <a:endParaRPr lang="ru-RU" dirty="0"/>
          </a:p>
        </p:txBody>
      </p:sp>
      <p:pic>
        <p:nvPicPr>
          <p:cNvPr id="5" name="i-main-pic" descr="Картинка 34 из 107821">
            <a:hlinkClick r:id="rId2" tgtFrame="_blank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8610" y="1600200"/>
            <a:ext cx="3522579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Удачи в новом учебном году!!!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5" name="i-main-pic" descr="Картинка 2 из 1078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428728" y="1714488"/>
            <a:ext cx="6215105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Кто в школе главный ?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ru-RU" b="1" dirty="0" smtClean="0"/>
              <a:t>Вот какой загадкой я</a:t>
            </a:r>
            <a:br>
              <a:rPr lang="ru-RU" b="1" dirty="0" smtClean="0"/>
            </a:br>
            <a:r>
              <a:rPr lang="ru-RU" b="1" dirty="0" smtClean="0"/>
              <a:t>Всех вас озадачу:</a:t>
            </a:r>
            <a:br>
              <a:rPr lang="ru-RU" b="1" dirty="0" smtClean="0"/>
            </a:br>
            <a:r>
              <a:rPr lang="ru-RU" b="1" dirty="0" smtClean="0"/>
              <a:t>Он не меньше чем семья</a:t>
            </a:r>
            <a:br>
              <a:rPr lang="ru-RU" b="1" dirty="0" smtClean="0"/>
            </a:br>
            <a:r>
              <a:rPr lang="ru-RU" b="1" dirty="0" smtClean="0"/>
              <a:t>Для детишек значит.</a:t>
            </a:r>
            <a:br>
              <a:rPr lang="ru-RU" b="1" dirty="0" smtClean="0"/>
            </a:br>
            <a:r>
              <a:rPr lang="ru-RU" b="1" dirty="0" smtClean="0"/>
              <a:t>Им расскажет обо всем,</a:t>
            </a:r>
            <a:br>
              <a:rPr lang="ru-RU" b="1" dirty="0" smtClean="0"/>
            </a:br>
            <a:r>
              <a:rPr lang="ru-RU" b="1" dirty="0" smtClean="0"/>
              <a:t>Что его ни спросят,</a:t>
            </a:r>
            <a:br>
              <a:rPr lang="ru-RU" b="1" dirty="0" smtClean="0"/>
            </a:br>
            <a:r>
              <a:rPr lang="ru-RU" b="1" dirty="0" smtClean="0"/>
              <a:t>Для него особый дом</a:t>
            </a:r>
            <a:br>
              <a:rPr lang="ru-RU" b="1" dirty="0" smtClean="0"/>
            </a:br>
            <a:r>
              <a:rPr lang="ru-RU" b="1" dirty="0" smtClean="0"/>
              <a:t>Открывает осень.</a:t>
            </a:r>
            <a:br>
              <a:rPr lang="ru-RU" b="1" dirty="0" smtClean="0"/>
            </a:br>
            <a:r>
              <a:rPr lang="ru-RU" b="1" dirty="0" smtClean="0"/>
              <a:t>Скоростей и шума там</a:t>
            </a:r>
            <a:br>
              <a:rPr lang="ru-RU" b="1" dirty="0" smtClean="0"/>
            </a:br>
            <a:r>
              <a:rPr lang="ru-RU" b="1" dirty="0" smtClean="0"/>
              <a:t>Он ограничитель.</a:t>
            </a:r>
            <a:br>
              <a:rPr lang="ru-RU" b="1" dirty="0" smtClean="0"/>
            </a:br>
            <a:r>
              <a:rPr lang="ru-RU" b="1" dirty="0" smtClean="0"/>
              <a:t>Угадать не сложно нам,</a:t>
            </a:r>
            <a:br>
              <a:rPr lang="ru-RU" b="1" dirty="0" smtClean="0"/>
            </a:br>
            <a:r>
              <a:rPr lang="ru-RU" b="1" dirty="0" smtClean="0"/>
              <a:t>Кто же он</a:t>
            </a:r>
            <a:r>
              <a:rPr lang="ru-RU" b="1" dirty="0" smtClean="0"/>
              <a:t>?</a:t>
            </a:r>
          </a:p>
          <a:p>
            <a:pPr algn="ctr"/>
            <a:endParaRPr lang="ru-RU" b="1" dirty="0" smtClean="0"/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(Учитель)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5" name="i-main-pic" descr="Картинка 14 из 107821">
            <a:hlinkClick r:id="rId2" tgtFrame="_blank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43050"/>
            <a:ext cx="4191000" cy="405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14290"/>
            <a:ext cx="86868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rgbClr val="00B0F0"/>
                </a:solidFill>
              </a:rPr>
              <a:t> </a:t>
            </a:r>
            <a:r>
              <a:rPr lang="ru-RU" sz="2200" dirty="0" smtClean="0">
                <a:solidFill>
                  <a:srgbClr val="00B0F0"/>
                </a:solidFill>
              </a:rPr>
              <a:t>2010 год объявлен Президентом Российской Федерации годом Учителя. Как вы думаете, почему именно этой профессии посвящен целый год?</a:t>
            </a:r>
            <a:r>
              <a:rPr lang="ru-RU" sz="2800" dirty="0" smtClean="0">
                <a:solidFill>
                  <a:srgbClr val="00B0F0"/>
                </a:solidFill>
              </a:rPr>
              <a:t/>
            </a:r>
            <a:br>
              <a:rPr lang="ru-RU" sz="2800" dirty="0" smtClean="0">
                <a:solidFill>
                  <a:srgbClr val="00B0F0"/>
                </a:solidFill>
              </a:rPr>
            </a:b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643050"/>
            <a:ext cx="4343400" cy="47244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Если б не было учителя,</a:t>
            </a:r>
            <a:br>
              <a:rPr lang="ru-RU" sz="1800" dirty="0" smtClean="0"/>
            </a:br>
            <a:r>
              <a:rPr lang="ru-RU" sz="1800" dirty="0" smtClean="0"/>
              <a:t>То и не было б, наверное,</a:t>
            </a:r>
            <a:br>
              <a:rPr lang="ru-RU" sz="1800" dirty="0" smtClean="0"/>
            </a:br>
            <a:r>
              <a:rPr lang="ru-RU" sz="1800" dirty="0" smtClean="0"/>
              <a:t>Ни поэта, ни мыслителя,</a:t>
            </a:r>
            <a:br>
              <a:rPr lang="ru-RU" sz="1800" dirty="0" smtClean="0"/>
            </a:br>
            <a:r>
              <a:rPr lang="ru-RU" sz="1800" dirty="0" smtClean="0"/>
              <a:t>Ни Шекспира, ни Коперника.</a:t>
            </a:r>
            <a:br>
              <a:rPr lang="ru-RU" sz="1800" dirty="0" smtClean="0"/>
            </a:br>
            <a:r>
              <a:rPr lang="ru-RU" sz="1800" dirty="0" smtClean="0"/>
              <a:t>И поныне бы, наверное,</a:t>
            </a:r>
            <a:br>
              <a:rPr lang="ru-RU" sz="1800" dirty="0" smtClean="0"/>
            </a:br>
            <a:r>
              <a:rPr lang="ru-RU" sz="1800" dirty="0" smtClean="0"/>
              <a:t>Если б не было учителя,</a:t>
            </a:r>
            <a:br>
              <a:rPr lang="ru-RU" sz="1800" dirty="0" smtClean="0"/>
            </a:br>
            <a:r>
              <a:rPr lang="ru-RU" sz="1800" dirty="0" smtClean="0"/>
              <a:t>Неоткрытые Америки</a:t>
            </a:r>
            <a:br>
              <a:rPr lang="ru-RU" sz="1800" dirty="0" smtClean="0"/>
            </a:br>
            <a:r>
              <a:rPr lang="ru-RU" sz="1800" dirty="0" smtClean="0"/>
              <a:t>Оставались неоткрытыми.</a:t>
            </a:r>
            <a:br>
              <a:rPr lang="ru-RU" sz="1800" dirty="0" smtClean="0"/>
            </a:br>
            <a:r>
              <a:rPr lang="ru-RU" sz="1800" dirty="0" smtClean="0"/>
              <a:t>И не быть бы нам </a:t>
            </a:r>
            <a:r>
              <a:rPr lang="ru-RU" sz="1800" dirty="0" err="1" smtClean="0"/>
              <a:t>Икарами</a:t>
            </a:r>
            <a:r>
              <a:rPr lang="ru-RU" sz="1800" dirty="0" smtClean="0"/>
              <a:t>,</a:t>
            </a:r>
            <a:br>
              <a:rPr lang="ru-RU" sz="1800" dirty="0" smtClean="0"/>
            </a:br>
            <a:r>
              <a:rPr lang="ru-RU" sz="1800" dirty="0" smtClean="0"/>
              <a:t>Никогда б не взмыли в небо мы,</a:t>
            </a:r>
            <a:br>
              <a:rPr lang="ru-RU" sz="1800" dirty="0" smtClean="0"/>
            </a:br>
            <a:r>
              <a:rPr lang="ru-RU" sz="1800" dirty="0" smtClean="0"/>
              <a:t>Если б в нас его стараньями</a:t>
            </a:r>
            <a:br>
              <a:rPr lang="ru-RU" sz="1800" dirty="0" smtClean="0"/>
            </a:br>
            <a:r>
              <a:rPr lang="ru-RU" sz="1800" dirty="0" smtClean="0"/>
              <a:t>Крылья выращены не были.</a:t>
            </a:r>
            <a:br>
              <a:rPr lang="ru-RU" sz="1800" dirty="0" smtClean="0"/>
            </a:br>
            <a:r>
              <a:rPr lang="ru-RU" sz="1800" dirty="0" smtClean="0"/>
              <a:t>Без его бы сердца доброго</a:t>
            </a:r>
            <a:br>
              <a:rPr lang="ru-RU" sz="1800" dirty="0" smtClean="0"/>
            </a:br>
            <a:r>
              <a:rPr lang="ru-RU" sz="1800" dirty="0" smtClean="0"/>
              <a:t>Не был мир так удивителен.</a:t>
            </a:r>
            <a:br>
              <a:rPr lang="ru-RU" sz="1800" dirty="0" smtClean="0"/>
            </a:br>
            <a:r>
              <a:rPr lang="ru-RU" sz="1800" dirty="0" smtClean="0"/>
              <a:t>Потому нам очень дорого</a:t>
            </a:r>
            <a:br>
              <a:rPr lang="ru-RU" sz="1800" dirty="0" smtClean="0"/>
            </a:br>
            <a:r>
              <a:rPr lang="ru-RU" sz="1800" dirty="0" smtClean="0"/>
              <a:t>Имя нашего учителя! </a:t>
            </a:r>
          </a:p>
          <a:p>
            <a:endParaRPr lang="ru-RU" sz="1600" dirty="0"/>
          </a:p>
        </p:txBody>
      </p:sp>
      <p:pic>
        <p:nvPicPr>
          <p:cNvPr id="5" name="Содержимое 4" descr="http://im7-tub.yandex.net/i?id=182718827-04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661" y="1600200"/>
            <a:ext cx="4179277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B0F0"/>
                </a:solidFill>
              </a:rPr>
              <a:t>Какими качествами должен обладать учитель ?</a:t>
            </a:r>
            <a:endParaRPr lang="ru-RU" sz="2400" dirty="0">
              <a:solidFill>
                <a:srgbClr val="00B0F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FontTx/>
              <a:buChar char="-"/>
            </a:pPr>
            <a:r>
              <a:rPr lang="ru-RU" sz="3200" dirty="0" smtClean="0"/>
              <a:t>любить и уважать своих учеников;</a:t>
            </a:r>
          </a:p>
          <a:p>
            <a:pPr algn="ctr">
              <a:buFontTx/>
              <a:buChar char="-"/>
            </a:pPr>
            <a:r>
              <a:rPr lang="ru-RU" sz="3200" dirty="0" smtClean="0"/>
              <a:t>быть добрым, душевным, отзывчивым ко всем окружающим.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http://im8-tub.yandex.net/i?id=37315206-05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785926"/>
            <a:ext cx="4191000" cy="3727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14290"/>
            <a:ext cx="868680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00B0F0"/>
                </a:solidFill>
              </a:rPr>
              <a:t>Вот и лето </a:t>
            </a:r>
            <a:r>
              <a:rPr lang="ru-RU" sz="2700" dirty="0" smtClean="0">
                <a:solidFill>
                  <a:srgbClr val="00B0F0"/>
                </a:solidFill>
              </a:rPr>
              <a:t>пролетело, все вы отдохнули. Интересно, </a:t>
            </a:r>
            <a:r>
              <a:rPr lang="ru-RU" sz="2700" dirty="0" smtClean="0">
                <a:solidFill>
                  <a:srgbClr val="00B0F0"/>
                </a:solidFill>
              </a:rPr>
              <a:t>всё </a:t>
            </a:r>
            <a:r>
              <a:rPr lang="ru-RU" sz="2700" dirty="0" smtClean="0">
                <a:solidFill>
                  <a:srgbClr val="00B0F0"/>
                </a:solidFill>
              </a:rPr>
              <a:t>ли вы помните, ничего ли не забыли? </a:t>
            </a:r>
            <a:r>
              <a:rPr lang="ru-RU" sz="2700" dirty="0" smtClean="0">
                <a:solidFill>
                  <a:srgbClr val="00B0F0"/>
                </a:solidFill>
              </a:rPr>
              <a:t/>
            </a:r>
            <a:br>
              <a:rPr lang="ru-RU" sz="2700" dirty="0" smtClean="0">
                <a:solidFill>
                  <a:srgbClr val="00B0F0"/>
                </a:solidFill>
              </a:rPr>
            </a:br>
            <a:r>
              <a:rPr lang="ru-RU" sz="2700" dirty="0" smtClean="0">
                <a:solidFill>
                  <a:srgbClr val="00B0F0"/>
                </a:solidFill>
              </a:rPr>
              <a:t>Вот </a:t>
            </a:r>
            <a:r>
              <a:rPr lang="ru-RU" sz="2700" dirty="0" smtClean="0">
                <a:solidFill>
                  <a:srgbClr val="00B0F0"/>
                </a:solidFill>
              </a:rPr>
              <a:t>сейчас мы это и проверим.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Переставьте буквы и получите новое слово</a:t>
            </a:r>
          </a:p>
          <a:p>
            <a:endParaRPr lang="ru-RU" dirty="0" smtClean="0"/>
          </a:p>
          <a:p>
            <a:r>
              <a:rPr lang="ru-RU" dirty="0" err="1" smtClean="0">
                <a:solidFill>
                  <a:srgbClr val="FF0000"/>
                </a:solidFill>
              </a:rPr>
              <a:t>Орфьптел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(портфель)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Бкинчеу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(учебник)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Нилейка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(линейка)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 descr="http://allforchildren.ru/pictures/school/school04-0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1643050"/>
            <a:ext cx="196817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allforchildren.ru/pictures/school/school05-13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3" y="3714752"/>
            <a:ext cx="2571769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allforchildren.ru/pictures/school/school07-02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2" y="3857628"/>
            <a:ext cx="178595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А как у нас с математикой</a:t>
            </a:r>
            <a:r>
              <a:rPr lang="ru-RU" dirty="0" smtClean="0">
                <a:solidFill>
                  <a:srgbClr val="00B0F0"/>
                </a:solidFill>
              </a:rPr>
              <a:t>?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00B0F0"/>
                </a:solidFill>
              </a:rPr>
              <a:t>Не забыли? 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Сколько треугольников?</a:t>
            </a:r>
          </a:p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Зад</a:t>
            </a:r>
            <a:r>
              <a:rPr lang="ru-RU" sz="2400" dirty="0" smtClean="0">
                <a:solidFill>
                  <a:srgbClr val="FF0000"/>
                </a:solidFill>
              </a:rPr>
              <a:t>ачи - шутки</a:t>
            </a:r>
          </a:p>
          <a:p>
            <a:r>
              <a:rPr lang="ru-RU" sz="1600" dirty="0" smtClean="0"/>
              <a:t>В комнате веселилось 47 мух. Дядя Гоша открыл форточку, размахивая полотенцем, выгнал из комнаты 12 мух. Но прежде, чем он успел закрыть форточку, 7 мух вернулось обратно. Сколько мух теперь веселится в комнате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  (32)</a:t>
            </a:r>
          </a:p>
          <a:p>
            <a:r>
              <a:rPr lang="ru-RU" sz="1600" dirty="0" smtClean="0"/>
              <a:t> </a:t>
            </a:r>
            <a:r>
              <a:rPr lang="ru-RU" sz="1600" dirty="0" smtClean="0"/>
              <a:t>Коза </a:t>
            </a:r>
            <a:r>
              <a:rPr lang="ru-RU" sz="1600" dirty="0" err="1" smtClean="0"/>
              <a:t>Люська</a:t>
            </a:r>
            <a:r>
              <a:rPr lang="ru-RU" sz="1600" dirty="0" smtClean="0"/>
              <a:t> забодала забор, который держался на 7 столбиках. 3 столбика упали вместе с забором, а остальные остались торчать самостоятельно. Сколько столбиков торчат самостоятельно?</a:t>
            </a:r>
          </a:p>
          <a:p>
            <a:r>
              <a:rPr lang="ru-RU" sz="1600" dirty="0" smtClean="0"/>
              <a:t>(4)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  <a:p>
            <a:pPr algn="ctr"/>
            <a:endParaRPr lang="ru-RU" sz="2400" dirty="0" smtClean="0">
              <a:solidFill>
                <a:srgbClr val="FF0000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-321503" y="3679033"/>
            <a:ext cx="271464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071538" y="2357430"/>
            <a:ext cx="3000396" cy="1357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0800000" flipV="1">
            <a:off x="1071538" y="3714752"/>
            <a:ext cx="2928958" cy="1357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321439" y="3821909"/>
            <a:ext cx="2000264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1571604" y="3143248"/>
            <a:ext cx="114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6200000" flipH="1">
            <a:off x="928662" y="3786190"/>
            <a:ext cx="157163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0800000">
            <a:off x="2643174" y="3714752"/>
            <a:ext cx="13573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2071670" y="3714752"/>
            <a:ext cx="121444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16200000" flipH="1">
            <a:off x="857224" y="2571744"/>
            <a:ext cx="2000264" cy="1571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1464447" y="4107661"/>
            <a:ext cx="100013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00B0F0"/>
                </a:solidFill>
              </a:rPr>
              <a:t>СПОРТИВНЫЕ ЗАГАДКИ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Силачом я стать хочу.</a:t>
            </a:r>
            <a:br>
              <a:rPr lang="ru-RU" sz="1800" dirty="0" smtClean="0"/>
            </a:br>
            <a:r>
              <a:rPr lang="ru-RU" sz="1800" dirty="0" smtClean="0"/>
              <a:t>Прихожу я к силачу:</a:t>
            </a:r>
            <a:br>
              <a:rPr lang="ru-RU" sz="1800" dirty="0" smtClean="0"/>
            </a:br>
            <a:r>
              <a:rPr lang="ru-RU" sz="1800" dirty="0" smtClean="0"/>
              <a:t>- Расскажите вот о чем - </a:t>
            </a:r>
            <a:br>
              <a:rPr lang="ru-RU" sz="1800" dirty="0" smtClean="0"/>
            </a:br>
            <a:r>
              <a:rPr lang="ru-RU" sz="1800" dirty="0" smtClean="0"/>
              <a:t>Как вы стали силачом?</a:t>
            </a:r>
            <a:br>
              <a:rPr lang="ru-RU" sz="1800" dirty="0" smtClean="0"/>
            </a:br>
            <a:r>
              <a:rPr lang="ru-RU" sz="1800" dirty="0" smtClean="0"/>
              <a:t>Улыбнулся он в ответ:</a:t>
            </a:r>
            <a:br>
              <a:rPr lang="ru-RU" sz="1800" dirty="0" smtClean="0"/>
            </a:br>
            <a:r>
              <a:rPr lang="ru-RU" sz="1800" dirty="0" smtClean="0"/>
              <a:t>- Очень просто. Много лет</a:t>
            </a:r>
            <a:br>
              <a:rPr lang="ru-RU" sz="1800" dirty="0" smtClean="0"/>
            </a:br>
            <a:r>
              <a:rPr lang="ru-RU" sz="1800" dirty="0" smtClean="0"/>
              <a:t>Ежедневно, встав с постели,</a:t>
            </a:r>
            <a:br>
              <a:rPr lang="ru-RU" sz="1800" dirty="0" smtClean="0"/>
            </a:br>
            <a:r>
              <a:rPr lang="ru-RU" sz="1800" dirty="0" smtClean="0"/>
              <a:t>Поднимаю я </a:t>
            </a:r>
            <a:r>
              <a:rPr lang="ru-RU" sz="1800" dirty="0" smtClean="0"/>
              <a:t>...</a:t>
            </a:r>
          </a:p>
          <a:p>
            <a:r>
              <a:rPr lang="ru-RU" sz="2000" dirty="0" smtClean="0"/>
              <a:t>(гантели)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Две ноги кленовые</a:t>
            </a:r>
            <a:br>
              <a:rPr lang="ru-RU" sz="1800" dirty="0" smtClean="0"/>
            </a:br>
            <a:r>
              <a:rPr lang="ru-RU" sz="1800" dirty="0" smtClean="0"/>
              <a:t>Подошвы двухметровые:</a:t>
            </a:r>
            <a:br>
              <a:rPr lang="ru-RU" sz="1800" dirty="0" smtClean="0"/>
            </a:br>
            <a:r>
              <a:rPr lang="ru-RU" sz="1800" dirty="0" smtClean="0"/>
              <a:t>На них поставил две ноги</a:t>
            </a:r>
            <a:br>
              <a:rPr lang="ru-RU" sz="1800" dirty="0" smtClean="0"/>
            </a:br>
            <a:r>
              <a:rPr lang="ru-RU" sz="1800" dirty="0" smtClean="0"/>
              <a:t>И по большим снегам беги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(лыжи)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 smtClean="0"/>
          </a:p>
          <a:p>
            <a:endParaRPr lang="ru-RU" sz="1800" dirty="0"/>
          </a:p>
        </p:txBody>
      </p:sp>
      <p:pic>
        <p:nvPicPr>
          <p:cNvPr id="6" name="Рисунок 5" descr="http://im8-tub.yandex.net/i?id=135169514-03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3429000"/>
            <a:ext cx="242889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4-tub.yandex.net/i?id=143302280-05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28" y="4357694"/>
            <a:ext cx="1928826" cy="1320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B0F0"/>
                </a:solidFill>
              </a:rPr>
              <a:t>Исправь ошибки</a:t>
            </a: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rgbClr val="00B050"/>
                </a:solidFill>
              </a:rPr>
              <a:t>Листопад</a:t>
            </a:r>
          </a:p>
          <a:p>
            <a:pPr algn="ctr"/>
            <a:r>
              <a:rPr lang="ru-RU" sz="1800" dirty="0" smtClean="0"/>
              <a:t>Лис, точна </a:t>
            </a:r>
            <a:r>
              <a:rPr lang="ru-RU" sz="1800" dirty="0" err="1" smtClean="0"/>
              <a:t>терим</a:t>
            </a:r>
            <a:r>
              <a:rPr lang="ru-RU" sz="1800" dirty="0" smtClean="0"/>
              <a:t> </a:t>
            </a:r>
            <a:r>
              <a:rPr lang="ru-RU" sz="1800" dirty="0" err="1" smtClean="0"/>
              <a:t>распесной</a:t>
            </a:r>
            <a:r>
              <a:rPr lang="ru-RU" sz="1800" dirty="0" smtClean="0"/>
              <a:t>,</a:t>
            </a:r>
          </a:p>
          <a:p>
            <a:pPr algn="ctr"/>
            <a:r>
              <a:rPr lang="ru-RU" sz="1800" dirty="0" err="1" smtClean="0"/>
              <a:t>Леловый</a:t>
            </a:r>
            <a:r>
              <a:rPr lang="ru-RU" sz="1800" dirty="0" smtClean="0"/>
              <a:t>, </a:t>
            </a:r>
            <a:r>
              <a:rPr lang="ru-RU" sz="1800" dirty="0" err="1" smtClean="0"/>
              <a:t>залатой</a:t>
            </a:r>
            <a:r>
              <a:rPr lang="ru-RU" sz="1800" dirty="0" smtClean="0"/>
              <a:t>, багряный,</a:t>
            </a:r>
          </a:p>
          <a:p>
            <a:pPr algn="ctr"/>
            <a:r>
              <a:rPr lang="ru-RU" sz="1800" dirty="0" err="1" smtClean="0"/>
              <a:t>Висёлой</a:t>
            </a:r>
            <a:r>
              <a:rPr lang="ru-RU" sz="1800" dirty="0" smtClean="0"/>
              <a:t>, пёстрою </a:t>
            </a:r>
            <a:r>
              <a:rPr lang="ru-RU" sz="1800" dirty="0" err="1" smtClean="0"/>
              <a:t>стиной</a:t>
            </a:r>
            <a:endParaRPr lang="ru-RU" sz="1800" dirty="0" smtClean="0"/>
          </a:p>
          <a:p>
            <a:pPr algn="ctr"/>
            <a:r>
              <a:rPr lang="ru-RU" sz="1800" dirty="0" err="1" smtClean="0"/>
              <a:t>Стаит</a:t>
            </a:r>
            <a:r>
              <a:rPr lang="ru-RU" sz="1800" dirty="0" smtClean="0"/>
              <a:t> над светлою </a:t>
            </a:r>
            <a:r>
              <a:rPr lang="ru-RU" sz="1800" dirty="0" err="1" smtClean="0"/>
              <a:t>паляной</a:t>
            </a:r>
            <a:r>
              <a:rPr lang="ru-RU" sz="1800" dirty="0" smtClean="0"/>
              <a:t>.</a:t>
            </a:r>
          </a:p>
          <a:p>
            <a:pPr algn="ctr"/>
            <a:r>
              <a:rPr lang="ru-RU" sz="1800" dirty="0" err="1" smtClean="0"/>
              <a:t>Бирёзы</a:t>
            </a:r>
            <a:r>
              <a:rPr lang="ru-RU" sz="1800" dirty="0" smtClean="0"/>
              <a:t>  желтою резьбой</a:t>
            </a:r>
          </a:p>
          <a:p>
            <a:pPr algn="ctr"/>
            <a:r>
              <a:rPr lang="ru-RU" sz="1800" dirty="0" err="1" smtClean="0"/>
              <a:t>Блистят</a:t>
            </a:r>
            <a:r>
              <a:rPr lang="ru-RU" sz="1800" dirty="0" smtClean="0"/>
              <a:t> в лазури голубой,</a:t>
            </a:r>
          </a:p>
          <a:p>
            <a:pPr algn="ctr"/>
            <a:r>
              <a:rPr lang="ru-RU" sz="1800" dirty="0" smtClean="0"/>
              <a:t>Как вышки, ёлочки </a:t>
            </a:r>
            <a:r>
              <a:rPr lang="ru-RU" sz="1800" dirty="0" err="1" smtClean="0"/>
              <a:t>тимнеют</a:t>
            </a:r>
            <a:r>
              <a:rPr lang="ru-RU" sz="1800" dirty="0" smtClean="0"/>
              <a:t>,</a:t>
            </a:r>
          </a:p>
          <a:p>
            <a:pPr algn="ctr"/>
            <a:r>
              <a:rPr lang="ru-RU" sz="1800" dirty="0" smtClean="0"/>
              <a:t>А между кленами синеют</a:t>
            </a:r>
          </a:p>
          <a:p>
            <a:pPr algn="ctr"/>
            <a:r>
              <a:rPr lang="ru-RU" sz="1800" dirty="0" smtClean="0"/>
              <a:t>То там, то здесь в </a:t>
            </a:r>
            <a:r>
              <a:rPr lang="ru-RU" sz="1800" dirty="0" err="1" smtClean="0"/>
              <a:t>лестве</a:t>
            </a:r>
            <a:r>
              <a:rPr lang="ru-RU" sz="1800" dirty="0" smtClean="0"/>
              <a:t> </a:t>
            </a:r>
            <a:r>
              <a:rPr lang="ru-RU" sz="1800" dirty="0" err="1" smtClean="0"/>
              <a:t>скозной</a:t>
            </a:r>
            <a:endParaRPr lang="ru-RU" sz="1800" dirty="0" smtClean="0"/>
          </a:p>
          <a:p>
            <a:pPr algn="ctr"/>
            <a:r>
              <a:rPr lang="ru-RU" sz="1800" dirty="0" smtClean="0"/>
              <a:t>Просветы в небо, что оконца.</a:t>
            </a:r>
          </a:p>
          <a:p>
            <a:pPr algn="ctr"/>
            <a:r>
              <a:rPr lang="ru-RU" sz="1800" dirty="0" smtClean="0"/>
              <a:t> </a:t>
            </a:r>
            <a:endParaRPr lang="ru-RU" sz="1800" dirty="0"/>
          </a:p>
        </p:txBody>
      </p:sp>
      <p:pic>
        <p:nvPicPr>
          <p:cNvPr id="7" name="Содержимое 6" descr="http://im6-tub.yandex.net/i?id=22144861-00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2143116"/>
            <a:ext cx="3071834" cy="30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B0F0"/>
                </a:solidFill>
              </a:rPr>
              <a:t>Вспомним таблицу умножения!!!</a:t>
            </a: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800" dirty="0" smtClean="0"/>
              <a:t>ПЯТЬ снарядов пролетели</a:t>
            </a:r>
            <a:br>
              <a:rPr lang="ru-RU" sz="1800" dirty="0" smtClean="0"/>
            </a:br>
            <a:r>
              <a:rPr lang="ru-RU" sz="1800" dirty="0" smtClean="0"/>
              <a:t>из ШЕСТИ военных пушек,</a:t>
            </a:r>
            <a:br>
              <a:rPr lang="ru-RU" sz="1800" dirty="0" smtClean="0"/>
            </a:br>
            <a:r>
              <a:rPr lang="ru-RU" sz="1800" dirty="0" smtClean="0"/>
              <a:t>но попали мимо цели -</a:t>
            </a:r>
            <a:br>
              <a:rPr lang="ru-RU" sz="1800" dirty="0" smtClean="0"/>
            </a:br>
            <a:r>
              <a:rPr lang="ru-RU" sz="1800" dirty="0" smtClean="0"/>
              <a:t>будто выстрелы хлопушек.</a:t>
            </a:r>
            <a:br>
              <a:rPr lang="ru-RU" sz="1800" dirty="0" smtClean="0"/>
            </a:br>
            <a:r>
              <a:rPr lang="ru-RU" sz="1800" dirty="0" smtClean="0"/>
              <a:t>Командир весьма встревожен,</a:t>
            </a:r>
            <a:br>
              <a:rPr lang="ru-RU" sz="1800" dirty="0" smtClean="0"/>
            </a:br>
            <a:r>
              <a:rPr lang="ru-RU" sz="1800" dirty="0" smtClean="0"/>
              <a:t>хоть приходится смириться:</a:t>
            </a:r>
            <a:br>
              <a:rPr lang="ru-RU" sz="1800" dirty="0" smtClean="0"/>
            </a:br>
            <a:r>
              <a:rPr lang="ru-RU" sz="1800" dirty="0" smtClean="0"/>
              <a:t>если ПЯТЬ на ШЕСТЬ умножим,</a:t>
            </a:r>
            <a:br>
              <a:rPr lang="ru-RU" sz="1800" dirty="0" smtClean="0"/>
            </a:br>
            <a:r>
              <a:rPr lang="ru-RU" sz="1800" dirty="0" smtClean="0"/>
              <a:t>то промашек </a:t>
            </a:r>
            <a:r>
              <a:rPr lang="ru-RU" sz="1800" dirty="0" smtClean="0"/>
              <a:t>– целых</a:t>
            </a:r>
          </a:p>
          <a:p>
            <a:r>
              <a:rPr lang="ru-RU" sz="1800" dirty="0" smtClean="0"/>
              <a:t> </a:t>
            </a:r>
            <a:r>
              <a:rPr lang="ru-RU" sz="1800" dirty="0" smtClean="0">
                <a:solidFill>
                  <a:srgbClr val="FF0000"/>
                </a:solidFill>
              </a:rPr>
              <a:t>ТРИДЦАТЬ!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 smtClean="0"/>
          </a:p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На блюдцах для шести ежат</a:t>
            </a:r>
            <a:br>
              <a:rPr lang="ru-RU" sz="1800" dirty="0" smtClean="0"/>
            </a:br>
            <a:r>
              <a:rPr lang="ru-RU" sz="1800" dirty="0" smtClean="0"/>
              <a:t>по шесть сухариков лежат.</a:t>
            </a:r>
            <a:br>
              <a:rPr lang="ru-RU" sz="1800" dirty="0" smtClean="0"/>
            </a:br>
            <a:r>
              <a:rPr lang="ru-RU" sz="1800" dirty="0" smtClean="0"/>
              <a:t>Но смогут ли они их съесть?</a:t>
            </a:r>
            <a:br>
              <a:rPr lang="ru-RU" sz="1800" dirty="0" smtClean="0"/>
            </a:br>
            <a:r>
              <a:rPr lang="ru-RU" sz="1800" dirty="0" smtClean="0"/>
              <a:t>Ведь ШЕСТЬЮ ШЕСТЬ -</a:t>
            </a:r>
            <a:br>
              <a:rPr lang="ru-RU" sz="1800" dirty="0" smtClean="0"/>
            </a:br>
            <a:r>
              <a:rPr lang="ru-RU" sz="1800" dirty="0" smtClean="0"/>
              <a:t>аж </a:t>
            </a:r>
            <a:endParaRPr lang="ru-RU" sz="1800" dirty="0" smtClean="0"/>
          </a:p>
          <a:p>
            <a:r>
              <a:rPr lang="ru-RU" sz="1800" dirty="0" smtClean="0">
                <a:solidFill>
                  <a:srgbClr val="FF0000"/>
                </a:solidFill>
              </a:rPr>
              <a:t>ТРИДЦАТЬ </a:t>
            </a:r>
            <a:r>
              <a:rPr lang="ru-RU" sz="1800" dirty="0" smtClean="0">
                <a:solidFill>
                  <a:srgbClr val="FF0000"/>
                </a:solidFill>
              </a:rPr>
              <a:t>ШЕСТЬ!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800" dirty="0" smtClean="0"/>
              <a:t>Плавали в озере</a:t>
            </a:r>
            <a:br>
              <a:rPr lang="ru-RU" sz="1800" dirty="0" smtClean="0"/>
            </a:br>
            <a:r>
              <a:rPr lang="ru-RU" sz="1800" dirty="0" smtClean="0"/>
              <a:t>СЕМЬ лебедей.</a:t>
            </a:r>
            <a:br>
              <a:rPr lang="ru-RU" sz="1800" dirty="0" smtClean="0"/>
            </a:br>
            <a:r>
              <a:rPr lang="ru-RU" sz="1800" dirty="0" smtClean="0"/>
              <a:t>Смотрели на каждого</a:t>
            </a:r>
            <a:br>
              <a:rPr lang="ru-RU" sz="1800" dirty="0" smtClean="0"/>
            </a:br>
            <a:r>
              <a:rPr lang="ru-RU" sz="1800" dirty="0" smtClean="0"/>
              <a:t>по СЕМЬ людей.</a:t>
            </a:r>
            <a:br>
              <a:rPr lang="ru-RU" sz="1800" dirty="0" smtClean="0"/>
            </a:br>
            <a:r>
              <a:rPr lang="ru-RU" sz="1800" dirty="0" smtClean="0"/>
              <a:t>И гордо думал</a:t>
            </a:r>
            <a:br>
              <a:rPr lang="ru-RU" sz="1800" dirty="0" smtClean="0"/>
            </a:br>
            <a:r>
              <a:rPr lang="ru-RU" sz="1800" dirty="0" smtClean="0"/>
              <a:t>Главный Лебедь:</a:t>
            </a:r>
            <a:br>
              <a:rPr lang="ru-RU" sz="1800" dirty="0" smtClean="0"/>
            </a:br>
            <a:r>
              <a:rPr lang="ru-RU" sz="1800" dirty="0" smtClean="0"/>
              <a:t>"Количество зрителей </a:t>
            </a:r>
            <a:r>
              <a:rPr lang="ru-RU" sz="1800" dirty="0" smtClean="0"/>
              <a:t>–</a:t>
            </a:r>
          </a:p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solidFill>
                  <a:srgbClr val="FF0000"/>
                </a:solidFill>
              </a:rPr>
              <a:t>СОРОК ДЕВЯТЬ</a:t>
            </a:r>
            <a:r>
              <a:rPr lang="ru-RU" sz="1800" dirty="0" smtClean="0">
                <a:solidFill>
                  <a:srgbClr val="FF0000"/>
                </a:solidFill>
              </a:rPr>
              <a:t>".</a:t>
            </a:r>
          </a:p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Кошка гуляет </a:t>
            </a:r>
            <a:br>
              <a:rPr lang="ru-RU" sz="1800" dirty="0" smtClean="0"/>
            </a:br>
            <a:r>
              <a:rPr lang="ru-RU" sz="1800" dirty="0" smtClean="0"/>
              <a:t>по влажной траве.</a:t>
            </a:r>
            <a:br>
              <a:rPr lang="ru-RU" sz="1800" dirty="0" smtClean="0"/>
            </a:br>
            <a:r>
              <a:rPr lang="ru-RU" sz="1800" dirty="0" smtClean="0"/>
              <a:t>Ветер гуляет</a:t>
            </a:r>
            <a:br>
              <a:rPr lang="ru-RU" sz="1800" dirty="0" smtClean="0"/>
            </a:br>
            <a:r>
              <a:rPr lang="ru-RU" sz="1800" dirty="0" smtClean="0"/>
              <a:t>у нас в голове.</a:t>
            </a:r>
            <a:br>
              <a:rPr lang="ru-RU" sz="1800" dirty="0" smtClean="0"/>
            </a:br>
            <a:r>
              <a:rPr lang="ru-RU" sz="1800" dirty="0" smtClean="0"/>
              <a:t>В мире гуляет такая молва:</a:t>
            </a:r>
            <a:br>
              <a:rPr lang="ru-RU" sz="1800" dirty="0" smtClean="0"/>
            </a:br>
            <a:r>
              <a:rPr lang="ru-RU" sz="1800" dirty="0" smtClean="0"/>
              <a:t>ВОСЕМЬЮ </a:t>
            </a:r>
            <a:r>
              <a:rPr lang="ru-RU" sz="1800" dirty="0" smtClean="0"/>
              <a:t>ДЕВЯТЬ</a:t>
            </a:r>
          </a:p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solidFill>
                  <a:srgbClr val="FF0000"/>
                </a:solidFill>
              </a:rPr>
              <a:t>СЕМЬДЕСЯТ ДВА!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170</TotalTime>
  <Words>304</Words>
  <Application>Microsoft Office PowerPoint</Application>
  <PresentationFormat>Экран (4:3)</PresentationFormat>
  <Paragraphs>67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 НОВЫМ УЧЕБНЫМ ГОДОМ !!!</vt:lpstr>
      <vt:lpstr>Кто в школе главный ?</vt:lpstr>
      <vt:lpstr> 2010 год объявлен Президентом Российской Федерации годом Учителя. Как вы думаете, почему именно этой профессии посвящен целый год? </vt:lpstr>
      <vt:lpstr>Какими качествами должен обладать учитель ?</vt:lpstr>
      <vt:lpstr>Вот и лето пролетело, все вы отдохнули. Интересно, всё ли вы помните, ничего ли не забыли?  Вот сейчас мы это и проверим.  </vt:lpstr>
      <vt:lpstr>А как у нас с математикой?  Не забыли? </vt:lpstr>
      <vt:lpstr>СПОРТИВНЫЕ ЗАГАДКИ </vt:lpstr>
      <vt:lpstr>Исправь ошибки</vt:lpstr>
      <vt:lpstr>Вспомним таблицу умножения!!!</vt:lpstr>
      <vt:lpstr>Что необходимо для хорошей учебы?</vt:lpstr>
      <vt:lpstr>Удачи в новом учебном году!!!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НОВЫМ УЧЕБНЫМ ГОДОМ !!!</dc:title>
  <dc:creator>Димка</dc:creator>
  <cp:lastModifiedBy>Димка</cp:lastModifiedBy>
  <cp:revision>17</cp:revision>
  <dcterms:created xsi:type="dcterms:W3CDTF">2010-08-31T14:32:41Z</dcterms:created>
  <dcterms:modified xsi:type="dcterms:W3CDTF">2010-08-31T17:22:43Z</dcterms:modified>
</cp:coreProperties>
</file>